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2" r:id="rId11"/>
    <p:sldId id="275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7"/>
  </p:normalViewPr>
  <p:slideViewPr>
    <p:cSldViewPr snapToGrid="0" snapToObjects="1">
      <p:cViewPr varScale="1">
        <p:scale>
          <a:sx n="102" d="100"/>
          <a:sy n="102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3FB79-A2EE-7D43-AE02-502D99E5B668}" type="datetimeFigureOut">
              <a:rPr lang="en-US" smtClean="0"/>
              <a:t>2/26/23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2B93-10AC-5545-B9AA-CC611CA3B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Oroonoko</a:t>
            </a:r>
            <a:r>
              <a:rPr lang="en-US" b="1" i="1" dirty="0">
                <a:solidFill>
                  <a:srgbClr val="FF0000"/>
                </a:solidFill>
              </a:rPr>
              <a:t>; or, The Royal Slave</a:t>
            </a:r>
          </a:p>
        </p:txBody>
      </p:sp>
    </p:spTree>
    <p:extLst>
      <p:ext uri="{BB962C8B-B14F-4D97-AF65-F5344CB8AC3E}">
        <p14:creationId xmlns:p14="http://schemas.microsoft.com/office/powerpoint/2010/main" val="157424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Aphra </a:t>
            </a:r>
            <a:r>
              <a:rPr lang="en-US" dirty="0" err="1"/>
              <a:t>Behn</a:t>
            </a:r>
            <a:r>
              <a:rPr lang="en-US" dirty="0"/>
              <a:t> (1640–1689)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Prolific and successful author</a:t>
            </a:r>
          </a:p>
          <a:p>
            <a:pPr lvl="1"/>
            <a:r>
              <a:rPr lang="en-US" dirty="0"/>
              <a:t>First professional woman writer in England</a:t>
            </a:r>
          </a:p>
          <a:p>
            <a:r>
              <a:rPr lang="en-US" dirty="0"/>
              <a:t>Family and Life</a:t>
            </a:r>
            <a:endParaRPr lang="en-US" b="1" dirty="0"/>
          </a:p>
          <a:p>
            <a:pPr lvl="1"/>
            <a:r>
              <a:rPr lang="en-US" dirty="0"/>
              <a:t>Lived in Suriname (British colony in South America)</a:t>
            </a:r>
          </a:p>
          <a:p>
            <a:pPr lvl="1"/>
            <a:r>
              <a:rPr lang="en-US" dirty="0"/>
              <a:t>Husband was merchant</a:t>
            </a:r>
          </a:p>
          <a:p>
            <a:pPr lvl="1"/>
            <a:r>
              <a:rPr lang="en-US" dirty="0"/>
              <a:t>Spy for King in Antwerp</a:t>
            </a:r>
          </a:p>
          <a:p>
            <a:pPr lvl="1"/>
            <a:r>
              <a:rPr lang="en-US" dirty="0"/>
              <a:t>Early figure of women’s rights</a:t>
            </a:r>
          </a:p>
          <a:p>
            <a:pPr lvl="1"/>
            <a:r>
              <a:rPr lang="en-US" dirty="0"/>
              <a:t>Witty conversationalist</a:t>
            </a:r>
          </a:p>
          <a:p>
            <a:r>
              <a:rPr lang="en-US" dirty="0"/>
              <a:t>Known primarily for </a:t>
            </a:r>
            <a:r>
              <a:rPr lang="en-US" i="1" dirty="0" err="1"/>
              <a:t>Oroonoko</a:t>
            </a:r>
            <a:endParaRPr lang="en-US" i="1" dirty="0"/>
          </a:p>
        </p:txBody>
      </p:sp>
      <p:pic>
        <p:nvPicPr>
          <p:cNvPr id="5" name="Content Placeholder 4" descr="Aphra_Behn_by_Peter_Lely_ca._167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b="3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52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135B-E079-9F98-7288-A2644737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Diversity Essay </a:t>
            </a:r>
            <a:br>
              <a:rPr lang="en-US" dirty="0"/>
            </a:br>
            <a:r>
              <a:rPr lang="en-US" dirty="0"/>
              <a:t>(next “big” paper)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C160-3690-5144-D909-DD5228434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500-word essay on representation of “diversity” in one of our readings</a:t>
            </a:r>
          </a:p>
          <a:p>
            <a:pPr lvl="1"/>
            <a:r>
              <a:rPr lang="en-US" dirty="0"/>
              <a:t>race, gender, class, sexuality, disability, and/or ethnicity</a:t>
            </a:r>
          </a:p>
          <a:p>
            <a:r>
              <a:rPr lang="en-US" b="1" dirty="0"/>
              <a:t>Personal reflection</a:t>
            </a:r>
            <a:r>
              <a:rPr lang="en-US" dirty="0"/>
              <a:t>: different from or related to your own experiences – what did you learn?</a:t>
            </a:r>
          </a:p>
          <a:p>
            <a:r>
              <a:rPr lang="en-US" b="1" dirty="0"/>
              <a:t>Analysis/Close Reading</a:t>
            </a:r>
            <a:r>
              <a:rPr lang="en-US" dirty="0"/>
              <a:t>: how does the representation of diversity work in the reading?</a:t>
            </a:r>
            <a:endParaRPr lang="en-US" b="1" dirty="0"/>
          </a:p>
          <a:p>
            <a:r>
              <a:rPr lang="en-US" b="1" dirty="0"/>
              <a:t>Historical context</a:t>
            </a:r>
            <a:r>
              <a:rPr lang="en-US" dirty="0"/>
              <a:t>: importance of time period in which it was written – how does the historical context impact the representation of diversity?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831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Oroonoko</a:t>
            </a:r>
            <a:r>
              <a:rPr lang="en-US" i="1" dirty="0"/>
              <a:t> </a:t>
            </a:r>
            <a:r>
              <a:rPr lang="en-US" dirty="0"/>
              <a:t>(1688)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Slave narratives played important role in the history and development of the novel</a:t>
            </a:r>
          </a:p>
          <a:p>
            <a:pPr lvl="1"/>
            <a:r>
              <a:rPr lang="en-US" dirty="0"/>
              <a:t>Narrator in opening lines claims the story is “true,” but </a:t>
            </a:r>
            <a:r>
              <a:rPr lang="en-US" dirty="0" err="1"/>
              <a:t>Behn’s</a:t>
            </a:r>
            <a:r>
              <a:rPr lang="en-US" dirty="0"/>
              <a:t> “eyewitness” accounts of slavery only inform some of the novel; it is not “A True History”</a:t>
            </a:r>
          </a:p>
          <a:p>
            <a:r>
              <a:rPr lang="en-US" dirty="0"/>
              <a:t>Genres: slave narrative; travel narrative; adventure story; global narrative; tragedy; political allegory; early abolitionist argument</a:t>
            </a:r>
          </a:p>
          <a:p>
            <a:r>
              <a:rPr lang="en-US" dirty="0"/>
              <a:t>Adapted into popular play in 1695 by Thomas </a:t>
            </a:r>
            <a:r>
              <a:rPr lang="en-US" dirty="0" err="1"/>
              <a:t>Southerne</a:t>
            </a:r>
            <a:endParaRPr lang="en-US" dirty="0"/>
          </a:p>
          <a:p>
            <a:r>
              <a:rPr lang="en-US" dirty="0" err="1"/>
              <a:t>Behn’s</a:t>
            </a:r>
            <a:r>
              <a:rPr lang="en-US" dirty="0"/>
              <a:t> contemporary readers/viewers saw the story as an heroic tragedy; later 19th-centry readers saw it as much more sentimental/emotional and took it up as part of abolitionist movement</a:t>
            </a:r>
          </a:p>
        </p:txBody>
      </p:sp>
      <p:pic>
        <p:nvPicPr>
          <p:cNvPr id="5" name="Content Placeholder 4" descr="160px-Behn_Oroonoko_title_page.168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59" r="-24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79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Global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Global interactions of the modern world – first English story to do so</a:t>
            </a:r>
          </a:p>
          <a:p>
            <a:r>
              <a:rPr lang="en-US" dirty="0"/>
              <a:t>Three Worlds</a:t>
            </a:r>
          </a:p>
          <a:p>
            <a:pPr lvl="1"/>
            <a:r>
              <a:rPr lang="en-US" dirty="0"/>
              <a:t>England: polite, artificial, commercial home</a:t>
            </a:r>
          </a:p>
          <a:p>
            <a:pPr lvl="1"/>
            <a:r>
              <a:rPr lang="en-US" dirty="0"/>
              <a:t>Africa: perpetual war, vast numbers of slaves</a:t>
            </a:r>
          </a:p>
          <a:p>
            <a:pPr lvl="1"/>
            <a:r>
              <a:rPr lang="en-US" dirty="0"/>
              <a:t>America: the “New World” full of welcoming natives, plentiful food…and plantations</a:t>
            </a:r>
          </a:p>
        </p:txBody>
      </p:sp>
      <p:pic>
        <p:nvPicPr>
          <p:cNvPr id="6" name="Content Placeholder 5" descr="Oroonoko - Behn.to.Surina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58" b="-27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609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Oroonoko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Narrator’s opening frame</a:t>
            </a:r>
          </a:p>
          <a:p>
            <a:pPr lvl="1"/>
            <a:r>
              <a:rPr lang="en-US" dirty="0"/>
              <a:t>“This is a true story” (37)</a:t>
            </a:r>
          </a:p>
          <a:p>
            <a:pPr lvl="1"/>
            <a:r>
              <a:rPr lang="en-US" dirty="0"/>
              <a:t>Natives and slaves (39–41)</a:t>
            </a:r>
          </a:p>
          <a:p>
            <a:pPr lvl="1"/>
            <a:r>
              <a:rPr lang="en-US" dirty="0"/>
              <a:t>Oroonoko (42–44)</a:t>
            </a:r>
          </a:p>
          <a:p>
            <a:pPr lvl="0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Oroonoko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in Africa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Imoinda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Battle heroics (61)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Tricked by slave trader</a:t>
            </a:r>
          </a:p>
          <a:p>
            <a:pPr lvl="0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Oroonoko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in Surinam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Ceasar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and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Clemene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(72)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Heroics in the jungle (78–80)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native Indians (82–84)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Battle speech (86–87)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Treachery and brutality (91)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Tragic conclusion</a:t>
            </a: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>
              <a:buClr>
                <a:srgbClr val="000000">
                  <a:lumMod val="75000"/>
                  <a:lumOff val="25000"/>
                </a:srgbClr>
              </a:buClr>
            </a:pP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Content Placeholder 4" descr="Southerne_Oroonoko_1776_performanc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88" r="-28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468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B9A3-BB7F-DB9A-CFF0-DB7F49A7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Transatlantic Slave Trade</a:t>
            </a:r>
            <a:endParaRPr lang="en-US" b="1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F5AA6CE-A295-577F-AFEE-07F93F82D9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22530"/>
          <a:stretch/>
        </p:blipFill>
        <p:spPr>
          <a:xfrm>
            <a:off x="4338559" y="613116"/>
            <a:ext cx="4114800" cy="546743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B426-57C9-F915-3332-C10851E50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TST began in the 1480s with Portuguese and Spanish merchants</a:t>
            </a:r>
          </a:p>
          <a:p>
            <a:pPr>
              <a:spcAft>
                <a:spcPts val="600"/>
              </a:spcAft>
            </a:pPr>
            <a:r>
              <a:rPr lang="en-US" dirty="0"/>
              <a:t>Dutch became lead slave-merchants in 1600s</a:t>
            </a:r>
          </a:p>
          <a:p>
            <a:pPr>
              <a:spcAft>
                <a:spcPts val="600"/>
              </a:spcAft>
            </a:pPr>
            <a:r>
              <a:rPr lang="en-US" dirty="0"/>
              <a:t>By the 18</a:t>
            </a:r>
            <a:r>
              <a:rPr lang="en-US" baseline="30000" dirty="0"/>
              <a:t>th</a:t>
            </a:r>
            <a:r>
              <a:rPr lang="en-US" dirty="0"/>
              <a:t> century, England controlled over half of the TST—and over half of all enslaved Africans took place in the 18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177417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8FA4-3ACD-BA72-F33B-76EEE72E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 anchor="ctr">
            <a:normAutofit/>
          </a:bodyPr>
          <a:lstStyle/>
          <a:p>
            <a:r>
              <a:rPr lang="en-US" dirty="0"/>
              <a:t>Colonial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D32C-CE50-6297-1272-56326833B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British Empire really became the British Empire in the 18</a:t>
            </a:r>
            <a:r>
              <a:rPr lang="en-US" baseline="30000" dirty="0"/>
              <a:t>th</a:t>
            </a:r>
            <a:r>
              <a:rPr lang="en-US" dirty="0"/>
              <a:t> century, due in large part to imperial colonialism and slavery</a:t>
            </a:r>
          </a:p>
          <a:p>
            <a:pPr>
              <a:lnSpc>
                <a:spcPct val="90000"/>
              </a:lnSpc>
            </a:pPr>
            <a:r>
              <a:rPr lang="en-US" dirty="0"/>
              <a:t>12–15 million Africans were kidnapped, enslaved, and sent to the Americas (over half in the 18</a:t>
            </a:r>
            <a:r>
              <a:rPr lang="en-US" baseline="30000" dirty="0"/>
              <a:t>th</a:t>
            </a:r>
            <a:r>
              <a:rPr lang="en-US" dirty="0"/>
              <a:t> century alone)</a:t>
            </a:r>
          </a:p>
          <a:p>
            <a:pPr>
              <a:lnSpc>
                <a:spcPct val="90000"/>
              </a:lnSpc>
            </a:pPr>
            <a:r>
              <a:rPr lang="en-US" dirty="0"/>
              <a:t>West Africa was the main area/target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also when the concept of “race” was developed – separate from national identity/tribal groups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982CE-9295-AC12-C1D4-FC6C50976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457819"/>
            <a:ext cx="3566160" cy="3307613"/>
          </a:xfrm>
          <a:noFill/>
        </p:spPr>
      </p:pic>
    </p:spTree>
    <p:extLst>
      <p:ext uri="{BB962C8B-B14F-4D97-AF65-F5344CB8AC3E}">
        <p14:creationId xmlns:p14="http://schemas.microsoft.com/office/powerpoint/2010/main" val="79142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91BE-8C59-3808-21BA-173592E1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 anchor="ctr">
            <a:normAutofit/>
          </a:bodyPr>
          <a:lstStyle/>
          <a:p>
            <a:r>
              <a:rPr lang="en-US" dirty="0"/>
              <a:t>The Middle Passage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E87C24-0805-F4B8-79F8-66E74F67E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5" y="2133601"/>
            <a:ext cx="5890516" cy="3931920"/>
          </a:xfrm>
          <a:noFill/>
        </p:spPr>
      </p:pic>
    </p:spTree>
    <p:extLst>
      <p:ext uri="{BB962C8B-B14F-4D97-AF65-F5344CB8AC3E}">
        <p14:creationId xmlns:p14="http://schemas.microsoft.com/office/powerpoint/2010/main" val="313756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0FBA-479D-9F14-EA60-0E747E4A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J.M.W. Turner, </a:t>
            </a:r>
            <a:r>
              <a:rPr lang="en-US" sz="4400" i="1" dirty="0"/>
              <a:t>The Slave 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A6572-5EBD-1979-B6C8-639C41599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-2" b="323"/>
          <a:stretch/>
        </p:blipFill>
        <p:spPr>
          <a:xfrm>
            <a:off x="900112" y="2133601"/>
            <a:ext cx="7345363" cy="3931920"/>
          </a:xfrm>
          <a:noFill/>
        </p:spPr>
      </p:pic>
    </p:spTree>
    <p:extLst>
      <p:ext uri="{BB962C8B-B14F-4D97-AF65-F5344CB8AC3E}">
        <p14:creationId xmlns:p14="http://schemas.microsoft.com/office/powerpoint/2010/main" val="198579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A819-D3C0-292D-F505-A1F72EDA7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African vs. European Slavery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5271CD-0B67-20C9-F672-96721084DB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61463"/>
            <a:ext cx="3565525" cy="250032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3441D-9087-4917-BE53-5990CA16D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Slavery had existed for thousands of years, and it was common in Africa for warring tribes and ethnic groups to enslave those they defeated/captured</a:t>
            </a:r>
          </a:p>
          <a:p>
            <a:r>
              <a:rPr lang="en-US" dirty="0"/>
              <a:t>Some big differences:</a:t>
            </a:r>
          </a:p>
          <a:p>
            <a:pPr lvl="1"/>
            <a:r>
              <a:rPr lang="en-US" dirty="0"/>
              <a:t>Children of slaves in Africa were free; in America, slavery was hereditary</a:t>
            </a:r>
          </a:p>
          <a:p>
            <a:pPr lvl="1"/>
            <a:r>
              <a:rPr lang="en-US" dirty="0"/>
              <a:t>Europeans shipped slaves across the world, while African slaves stayed in the same region</a:t>
            </a:r>
          </a:p>
          <a:p>
            <a:pPr lvl="1"/>
            <a:r>
              <a:rPr lang="en-US" dirty="0"/>
              <a:t>Europeans commercialized slavery with the transatlantic slave trade – it was Big Business</a:t>
            </a:r>
          </a:p>
        </p:txBody>
      </p:sp>
    </p:spTree>
    <p:extLst>
      <p:ext uri="{BB962C8B-B14F-4D97-AF65-F5344CB8AC3E}">
        <p14:creationId xmlns:p14="http://schemas.microsoft.com/office/powerpoint/2010/main" val="10949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1912-E52D-D8B7-71BE-A63F4969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West Africa in the 18</a:t>
            </a:r>
            <a:r>
              <a:rPr lang="en-US" b="1" baseline="30000" dirty="0"/>
              <a:t>th</a:t>
            </a:r>
            <a:r>
              <a:rPr lang="en-US" b="1" dirty="0"/>
              <a:t> century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0A64C-70E9-45D9-C4B3-2AF120A4BC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24352"/>
          <a:stretch/>
        </p:blipFill>
        <p:spPr>
          <a:xfrm>
            <a:off x="356347" y="331694"/>
            <a:ext cx="8421624" cy="3783106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BAB7-3251-A6DE-1624-9955AC52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Europeans renamed nations after major export (grain, gold, slaves, ivory)</a:t>
            </a:r>
          </a:p>
          <a:p>
            <a:pPr>
              <a:spcAft>
                <a:spcPts val="600"/>
              </a:spcAft>
            </a:pPr>
            <a:r>
              <a:rPr lang="en-US" dirty="0"/>
              <a:t>Above area now the countries of Guinea, Sierra Leone, Liberia, Ghana, and Nigeria (among many others)</a:t>
            </a:r>
          </a:p>
        </p:txBody>
      </p:sp>
    </p:spTree>
    <p:extLst>
      <p:ext uri="{BB962C8B-B14F-4D97-AF65-F5344CB8AC3E}">
        <p14:creationId xmlns:p14="http://schemas.microsoft.com/office/powerpoint/2010/main" val="92050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19412B-2F65-A81E-CD9B-81C8FE98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/>
          <a:lstStyle/>
          <a:p>
            <a:r>
              <a:rPr lang="en-US" b="1" dirty="0"/>
              <a:t>West Africa pre-colonialism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DC5CB-58E0-8392-D679-448E04E16C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r="23355" b="-1"/>
          <a:stretch/>
        </p:blipFill>
        <p:spPr>
          <a:xfrm>
            <a:off x="4338559" y="612775"/>
            <a:ext cx="4114800" cy="5468112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D13D54-8BF0-7889-8036-0345F3B65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 empires stretching back to 1600 BCE</a:t>
            </a:r>
          </a:p>
          <a:p>
            <a:r>
              <a:rPr lang="en-US" dirty="0"/>
              <a:t>An area rich with natural resources (like gold) and cultural sophistication</a:t>
            </a:r>
          </a:p>
          <a:p>
            <a:r>
              <a:rPr lang="en-US" dirty="0"/>
              <a:t>European colonialism destroyed and disrupted these cultures and their families</a:t>
            </a:r>
          </a:p>
          <a:p>
            <a:r>
              <a:rPr lang="en-US" dirty="0"/>
              <a:t>Most countries remained under European control until the 1970s; many have struggled to rebuild since then (postcolonial legacy)</a:t>
            </a:r>
          </a:p>
        </p:txBody>
      </p:sp>
    </p:spTree>
    <p:extLst>
      <p:ext uri="{BB962C8B-B14F-4D97-AF65-F5344CB8AC3E}">
        <p14:creationId xmlns:p14="http://schemas.microsoft.com/office/powerpoint/2010/main" val="9906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49F8-A822-A81E-C444-2E290325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/>
              <a:t>TST and Alabama/Deep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0873F-4931-8913-9837-073BA8565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Charleston, South Carolina: America’s major slave trading port in the 18</a:t>
            </a:r>
            <a:r>
              <a:rPr lang="en-US" sz="1400" baseline="30000" dirty="0"/>
              <a:t>th</a:t>
            </a:r>
            <a:r>
              <a:rPr lang="en-US" sz="1400" dirty="0"/>
              <a:t> century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New Orleans, Louisiana: America’s major slave trading port in the 19</a:t>
            </a:r>
            <a:r>
              <a:rPr lang="en-US" sz="1400" baseline="30000" dirty="0"/>
              <a:t>th</a:t>
            </a:r>
            <a:r>
              <a:rPr lang="en-US" sz="1400" dirty="0"/>
              <a:t> century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Slave traders chained slaves together and marched them hundreds of miles to various destinations, including Montgomery (later, it was by railway or steamboat)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Slave “pens” lined Commerce Street in the 19</a:t>
            </a:r>
            <a:r>
              <a:rPr lang="en-US" sz="1400" baseline="30000" dirty="0"/>
              <a:t>th</a:t>
            </a:r>
            <a:r>
              <a:rPr lang="en-US" sz="1400" dirty="0"/>
              <a:t> century, with Alabama’s largest slave market at Court Square Fountain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CCCBB4-FEA7-D29F-C967-1BB0782E6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r="28643" b="-3"/>
          <a:stretch/>
        </p:blipFill>
        <p:spPr>
          <a:xfrm>
            <a:off x="4648199" y="2147888"/>
            <a:ext cx="3566160" cy="3927475"/>
          </a:xfrm>
          <a:noFill/>
        </p:spPr>
      </p:pic>
    </p:spTree>
    <p:extLst>
      <p:ext uri="{BB962C8B-B14F-4D97-AF65-F5344CB8AC3E}">
        <p14:creationId xmlns:p14="http://schemas.microsoft.com/office/powerpoint/2010/main" val="2160764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4360</TotalTime>
  <Words>778</Words>
  <Application>Microsoft Macintosh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Brush Script MT</vt:lpstr>
      <vt:lpstr>Arial</vt:lpstr>
      <vt:lpstr>Calibri</vt:lpstr>
      <vt:lpstr>Calisto MT</vt:lpstr>
      <vt:lpstr>Capital</vt:lpstr>
      <vt:lpstr>Oroonoko; or, The Royal Slave</vt:lpstr>
      <vt:lpstr>Transatlantic Slave Trade</vt:lpstr>
      <vt:lpstr>Colonial Empire</vt:lpstr>
      <vt:lpstr>The Middle Passage</vt:lpstr>
      <vt:lpstr>J.M.W. Turner, The Slave Ship</vt:lpstr>
      <vt:lpstr>African vs. European Slavery</vt:lpstr>
      <vt:lpstr>West Africa in the 18th century</vt:lpstr>
      <vt:lpstr>West Africa pre-colonialism</vt:lpstr>
      <vt:lpstr>TST and Alabama/Deep South</vt:lpstr>
      <vt:lpstr>Aphra Behn (1640–1689)</vt:lpstr>
      <vt:lpstr>Diversity Essay  (next “big” paper)</vt:lpstr>
      <vt:lpstr>Oroonoko (1688)</vt:lpstr>
      <vt:lpstr>A Global Narrative</vt:lpstr>
      <vt:lpstr>Oroonoko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Metaphysical Poetry:  Donne and Herbert</dc:title>
  <dc:creator>Microsoft Office User</dc:creator>
  <cp:lastModifiedBy>Seth Reno</cp:lastModifiedBy>
  <cp:revision>42</cp:revision>
  <dcterms:created xsi:type="dcterms:W3CDTF">2014-03-12T15:49:10Z</dcterms:created>
  <dcterms:modified xsi:type="dcterms:W3CDTF">2023-02-26T14:20:52Z</dcterms:modified>
</cp:coreProperties>
</file>